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7"/>
  </p:notesMasterIdLst>
  <p:handoutMasterIdLst>
    <p:handoutMasterId r:id="rId38"/>
  </p:handoutMasterIdLst>
  <p:sldIdLst>
    <p:sldId id="396" r:id="rId4"/>
    <p:sldId id="642" r:id="rId5"/>
    <p:sldId id="737" r:id="rId6"/>
    <p:sldId id="711" r:id="rId7"/>
    <p:sldId id="713" r:id="rId8"/>
    <p:sldId id="714" r:id="rId9"/>
    <p:sldId id="715" r:id="rId10"/>
    <p:sldId id="716" r:id="rId11"/>
    <p:sldId id="717" r:id="rId12"/>
    <p:sldId id="718" r:id="rId13"/>
    <p:sldId id="719" r:id="rId14"/>
    <p:sldId id="720" r:id="rId15"/>
    <p:sldId id="740" r:id="rId16"/>
    <p:sldId id="741" r:id="rId17"/>
    <p:sldId id="742" r:id="rId18"/>
    <p:sldId id="743" r:id="rId19"/>
    <p:sldId id="685" r:id="rId20"/>
    <p:sldId id="686" r:id="rId21"/>
    <p:sldId id="687" r:id="rId22"/>
    <p:sldId id="689" r:id="rId23"/>
    <p:sldId id="699" r:id="rId24"/>
    <p:sldId id="690" r:id="rId25"/>
    <p:sldId id="700" r:id="rId26"/>
    <p:sldId id="691" r:id="rId27"/>
    <p:sldId id="701" r:id="rId28"/>
    <p:sldId id="692" r:id="rId29"/>
    <p:sldId id="693" r:id="rId30"/>
    <p:sldId id="694" r:id="rId31"/>
    <p:sldId id="695" r:id="rId32"/>
    <p:sldId id="696" r:id="rId33"/>
    <p:sldId id="697" r:id="rId34"/>
    <p:sldId id="738" r:id="rId35"/>
    <p:sldId id="698" r:id="rId36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0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924" y="-96"/>
      </p:cViewPr>
      <p:guideLst>
        <p:guide orient="horz" pos="1704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FD3D367-4252-48A5-8B96-51D95E89A97C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6C39F1A-8B0B-4C19-B2DF-1786F951701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A5166D-10F7-4553-A2D0-17F2D025A91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ADA8DC-7C00-4E4D-897A-CABCF574F9C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AF00FFF-F3E9-4EFB-9E53-D76A1B93B81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F9EBCBE-17BB-44CB-96DA-3C65EEEE8B74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DD211F-54FE-4CAE-9BD1-ED6EA9FBF67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1CD3D29-BBEE-4C0A-B0D3-EC6E1405F3B1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A2A9A0E-CC8F-4F8F-A6B2-3263F4EE36F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42E725-EDEA-4142-BF28-7A8B227A9C9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4B69AB-6EB3-431A-A225-63409720CFB7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B8F870-EB69-4A62-98EB-14804064D0D6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34E8625-9AF1-41C2-9B21-31C76D9A7268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1444778-223E-4CF4-B6A7-04A3CBCD967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DD982-653C-4858-95C9-547878939D0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7410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741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412" name="任意多边形 7171"/>
          <p:cNvSpPr/>
          <p:nvPr/>
        </p:nvSpPr>
        <p:spPr>
          <a:xfrm>
            <a:off x="-11112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17414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811213" y="374650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305685" y="1898650"/>
            <a:ext cx="4218940" cy="58356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学 生 端 操 作 指 南  </a:t>
            </a:r>
          </a:p>
        </p:txBody>
      </p:sp>
      <p:pic>
        <p:nvPicPr>
          <p:cNvPr id="17416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915988" y="4233863"/>
            <a:ext cx="274638" cy="271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669925" y="3629025"/>
            <a:ext cx="376238" cy="3778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629" name="文本框 11"/>
          <p:cNvSpPr txBox="1"/>
          <p:nvPr/>
        </p:nvSpPr>
        <p:spPr>
          <a:xfrm>
            <a:off x="12700" y="4141788"/>
            <a:ext cx="1177925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0" name="文本框 12"/>
          <p:cNvSpPr txBox="1"/>
          <p:nvPr/>
        </p:nvSpPr>
        <p:spPr>
          <a:xfrm>
            <a:off x="833438" y="4184650"/>
            <a:ext cx="439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</a:p>
        </p:txBody>
      </p:sp>
      <p:sp>
        <p:nvSpPr>
          <p:cNvPr id="26631" name="文本框 17"/>
          <p:cNvSpPr txBox="1"/>
          <p:nvPr/>
        </p:nvSpPr>
        <p:spPr>
          <a:xfrm>
            <a:off x="1619250" y="4141788"/>
            <a:ext cx="1690688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点击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周日志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endParaRPr lang="zh-CN" altLang="en-US" b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2" name="文本框 18"/>
          <p:cNvSpPr txBox="1"/>
          <p:nvPr/>
        </p:nvSpPr>
        <p:spPr>
          <a:xfrm>
            <a:off x="3571875" y="4184650"/>
            <a:ext cx="1690688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选择需要写周日志的实习计划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3" name="文本框 19"/>
          <p:cNvSpPr txBox="1"/>
          <p:nvPr/>
        </p:nvSpPr>
        <p:spPr>
          <a:xfrm>
            <a:off x="5394325" y="4143375"/>
            <a:ext cx="180975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编辑内容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3238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75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4325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-41275" y="398463"/>
            <a:ext cx="7070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提交周日志</a:t>
            </a: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6639" name="文本框 5"/>
          <p:cNvSpPr txBox="1"/>
          <p:nvPr/>
        </p:nvSpPr>
        <p:spPr>
          <a:xfrm>
            <a:off x="4959350" y="342900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sp>
        <p:nvSpPr>
          <p:cNvPr id="8" name="矩形 7"/>
          <p:cNvSpPr/>
          <p:nvPr/>
        </p:nvSpPr>
        <p:spPr>
          <a:xfrm>
            <a:off x="5394325" y="1479550"/>
            <a:ext cx="1635125" cy="231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642" name="文本框 21"/>
          <p:cNvSpPr txBox="1"/>
          <p:nvPr/>
        </p:nvSpPr>
        <p:spPr>
          <a:xfrm>
            <a:off x="7083425" y="1000125"/>
            <a:ext cx="2014538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</a:p>
        </p:txBody>
      </p:sp>
      <p:sp>
        <p:nvSpPr>
          <p:cNvPr id="24" name="矩形 23"/>
          <p:cNvSpPr/>
          <p:nvPr/>
        </p:nvSpPr>
        <p:spPr>
          <a:xfrm>
            <a:off x="6515100" y="3776663"/>
            <a:ext cx="569913" cy="2301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645" name="文本框 27"/>
          <p:cNvSpPr txBox="1"/>
          <p:nvPr/>
        </p:nvSpPr>
        <p:spPr>
          <a:xfrm>
            <a:off x="7083425" y="3217863"/>
            <a:ext cx="2014538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这里有字数要求</a:t>
            </a:r>
            <a:r>
              <a:rPr lang="en-US" altLang="zh-CN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</a:p>
        </p:txBody>
      </p:sp>
      <p:sp>
        <p:nvSpPr>
          <p:cNvPr id="6" name=" 160"/>
          <p:cNvSpPr/>
          <p:nvPr/>
        </p:nvSpPr>
        <p:spPr>
          <a:xfrm rot="9900000">
            <a:off x="845820" y="33921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4580000">
            <a:off x="2030730" y="34201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0"/>
          <p:cNvSpPr/>
          <p:nvPr/>
        </p:nvSpPr>
        <p:spPr>
          <a:xfrm rot="9360000">
            <a:off x="5093970" y="8585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60"/>
          <p:cNvSpPr/>
          <p:nvPr/>
        </p:nvSpPr>
        <p:spPr>
          <a:xfrm rot="10800000">
            <a:off x="6974205" y="1311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 160"/>
          <p:cNvSpPr/>
          <p:nvPr/>
        </p:nvSpPr>
        <p:spPr>
          <a:xfrm rot="10260000">
            <a:off x="7213600" y="35794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6250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9813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个人评价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3" name="文本框 11"/>
          <p:cNvSpPr txBox="1"/>
          <p:nvPr/>
        </p:nvSpPr>
        <p:spPr>
          <a:xfrm>
            <a:off x="-41275" y="4141788"/>
            <a:ext cx="1744663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实习评价</a:t>
            </a:r>
          </a:p>
        </p:txBody>
      </p:sp>
      <p:sp>
        <p:nvSpPr>
          <p:cNvPr id="27654" name="文本框 17"/>
          <p:cNvSpPr txBox="1"/>
          <p:nvPr/>
        </p:nvSpPr>
        <p:spPr>
          <a:xfrm>
            <a:off x="1773238" y="4141788"/>
            <a:ext cx="179863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实习过程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-41275" y="398463"/>
            <a:ext cx="7070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实习评价</a:t>
            </a:r>
            <a:r>
              <a:rPr kumimoji="0" lang="en-US" altLang="zh-CN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个人评价</a:t>
            </a:r>
            <a:endParaRPr kumimoji="0" lang="zh-CN" altLang="en-US" sz="2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75" y="2792413"/>
            <a:ext cx="1635125" cy="2301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2775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3638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659" name="文本框 20"/>
          <p:cNvSpPr txBox="1"/>
          <p:nvPr/>
        </p:nvSpPr>
        <p:spPr>
          <a:xfrm>
            <a:off x="3649663" y="4143375"/>
            <a:ext cx="1798637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3.“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老师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60" name="文本框 22"/>
          <p:cNvSpPr txBox="1"/>
          <p:nvPr/>
        </p:nvSpPr>
        <p:spPr>
          <a:xfrm>
            <a:off x="5591175" y="4143375"/>
            <a:ext cx="17986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4.“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校友邦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  <p:sp>
        <p:nvSpPr>
          <p:cNvPr id="27661" name="文本框 29"/>
          <p:cNvSpPr txBox="1"/>
          <p:nvPr/>
        </p:nvSpPr>
        <p:spPr>
          <a:xfrm>
            <a:off x="7389813" y="4143375"/>
            <a:ext cx="1798637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5.“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课程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评价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实习评价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企业评价</a:t>
            </a:r>
          </a:p>
        </p:txBody>
      </p:sp>
      <p:sp>
        <p:nvSpPr>
          <p:cNvPr id="28674" name="文本框 11"/>
          <p:cNvSpPr txBox="1"/>
          <p:nvPr/>
        </p:nvSpPr>
        <p:spPr>
          <a:xfrm>
            <a:off x="120650" y="4513263"/>
            <a:ext cx="17462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实习评价</a:t>
            </a:r>
          </a:p>
        </p:txBody>
      </p:sp>
      <p:sp>
        <p:nvSpPr>
          <p:cNvPr id="28675" name="文本框 17"/>
          <p:cNvSpPr txBox="1"/>
          <p:nvPr/>
        </p:nvSpPr>
        <p:spPr>
          <a:xfrm>
            <a:off x="2182813" y="4457700"/>
            <a:ext cx="2084387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2.“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邀请企业评价</a:t>
            </a: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”--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微信发送邀请链接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        </a:t>
            </a:r>
            <a:r>
              <a:rPr kumimoji="0" lang="zh-CN" altLang="en-US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学生操作     </a:t>
            </a:r>
            <a:r>
              <a:rPr kumimoji="0" lang="en-US" altLang="zh-CN" sz="1400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</a:p>
        </p:txBody>
      </p:sp>
      <p:sp>
        <p:nvSpPr>
          <p:cNvPr id="8" name="矩形 7"/>
          <p:cNvSpPr/>
          <p:nvPr/>
        </p:nvSpPr>
        <p:spPr>
          <a:xfrm>
            <a:off x="231775" y="2455863"/>
            <a:ext cx="1635125" cy="23018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28678" name="组合 19"/>
          <p:cNvGrpSpPr/>
          <p:nvPr/>
        </p:nvGrpSpPr>
        <p:grpSpPr>
          <a:xfrm>
            <a:off x="74613" y="760413"/>
            <a:ext cx="4144962" cy="3621087"/>
            <a:chOff x="118" y="1198"/>
            <a:chExt cx="6526" cy="570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" y="1198"/>
              <a:ext cx="3208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" y="1198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681" name="组合 18"/>
          <p:cNvGrpSpPr/>
          <p:nvPr/>
        </p:nvGrpSpPr>
        <p:grpSpPr>
          <a:xfrm>
            <a:off x="4779963" y="760413"/>
            <a:ext cx="4230687" cy="3621087"/>
            <a:chOff x="7527" y="1197"/>
            <a:chExt cx="6662" cy="570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3" y="1197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27" y="1199"/>
              <a:ext cx="3206" cy="570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文本框 5"/>
          <p:cNvSpPr txBox="1"/>
          <p:nvPr/>
        </p:nvSpPr>
        <p:spPr>
          <a:xfrm>
            <a:off x="4703763" y="287338"/>
            <a:ext cx="221456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企业导师操作</a:t>
            </a:r>
            <a:endParaRPr kumimoji="0" lang="zh-CN" altLang="en-US" sz="20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28685" name="文本框 10"/>
          <p:cNvSpPr txBox="1"/>
          <p:nvPr/>
        </p:nvSpPr>
        <p:spPr>
          <a:xfrm>
            <a:off x="4924425" y="4513263"/>
            <a:ext cx="17462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点开邀请链接</a:t>
            </a:r>
          </a:p>
        </p:txBody>
      </p:sp>
      <p:sp>
        <p:nvSpPr>
          <p:cNvPr id="28686" name="文本框 12"/>
          <p:cNvSpPr txBox="1"/>
          <p:nvPr/>
        </p:nvSpPr>
        <p:spPr>
          <a:xfrm>
            <a:off x="6973888" y="4513263"/>
            <a:ext cx="21717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 b="0">
                <a:latin typeface="文鼎中楷体" panose="03000600000000000000" charset="-122"/>
                <a:ea typeface="文鼎中楷体" panose="03000600000000000000" charset="-122"/>
              </a:rPr>
              <a:t>验证码通过后进行评价</a:t>
            </a:r>
          </a:p>
        </p:txBody>
      </p:sp>
      <p:sp>
        <p:nvSpPr>
          <p:cNvPr id="28688" name="文本框 14"/>
          <p:cNvSpPr txBox="1"/>
          <p:nvPr/>
        </p:nvSpPr>
        <p:spPr>
          <a:xfrm>
            <a:off x="6786563" y="90488"/>
            <a:ext cx="2411412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*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如需修改企业导师手机号</a:t>
            </a:r>
            <a:r>
              <a:rPr lang="en-US" altLang="zh-CN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重新提交岗位申请</a:t>
            </a:r>
          </a:p>
        </p:txBody>
      </p:sp>
      <p:sp>
        <p:nvSpPr>
          <p:cNvPr id="2" name=" 160"/>
          <p:cNvSpPr/>
          <p:nvPr/>
        </p:nvSpPr>
        <p:spPr>
          <a:xfrm rot="7680000">
            <a:off x="7448550" y="1201420"/>
            <a:ext cx="1464945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小程序操作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—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认证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714362"/>
            <a:ext cx="3841750" cy="41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扫描进入校友邦学生版小程序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1868" y="214296"/>
            <a:ext cx="4624388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</a:t>
            </a:r>
            <a:r>
              <a:rPr lang="zh-CN" altLang="en-US" b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的</a:t>
            </a:r>
            <a:r>
              <a:rPr lang="en-US" altLang="zh-CN" b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—</a:t>
            </a:r>
            <a:r>
              <a:rPr lang="zh-CN" altLang="en-US" b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立即登录</a:t>
            </a:r>
            <a:endParaRPr lang="en-US" altLang="zh-CN" b="0" noProof="1" smtClean="0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1026" name="Picture 2" descr="C:\Users\ASUS\Documents\Tencent Files\894317651\Image\C2C\80E18C65A251FD608589098F3ACD8E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42"/>
            <a:ext cx="2500258" cy="2500258"/>
          </a:xfrm>
          <a:prstGeom prst="rect">
            <a:avLst/>
          </a:prstGeom>
          <a:noFill/>
        </p:spPr>
      </p:pic>
      <p:pic>
        <p:nvPicPr>
          <p:cNvPr id="1028" name="Picture 4" descr="C:\Users\ASUS\Documents\Tencent Files\894317651\Image\C2C\3F36CA1E6610431850D61174A0A58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71618"/>
            <a:ext cx="1807371" cy="321471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71618"/>
            <a:ext cx="1845857" cy="321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571618"/>
            <a:ext cx="18004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小程序操作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报名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成长</a:t>
            </a:r>
            <a:r>
              <a:rPr kumimoji="0" lang="en-US" altLang="zh-CN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计划</a:t>
            </a:r>
            <a:r>
              <a:rPr kumimoji="0" lang="en-US" altLang="zh-CN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—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如自主实习需提交岗位信息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，如集中实习则直接加入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</a:t>
            </a:r>
            <a:r>
              <a:rPr kumimoji="0" lang="zh-CN" altLang="en-US" b="0" kern="1200" cap="none" spc="0" normalizeH="0" baseline="0" noProof="1" smtClean="0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任（由实习负责老师设置）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94"/>
            <a:ext cx="1800227" cy="32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 160"/>
          <p:cNvSpPr/>
          <p:nvPr/>
        </p:nvSpPr>
        <p:spPr>
          <a:xfrm rot="13320000">
            <a:off x="1770565" y="2879202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32"/>
            <a:ext cx="1785950" cy="31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85932"/>
            <a:ext cx="1814515" cy="320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 160"/>
          <p:cNvSpPr/>
          <p:nvPr/>
        </p:nvSpPr>
        <p:spPr>
          <a:xfrm rot="13320000">
            <a:off x="6842664" y="3093516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 160"/>
          <p:cNvSpPr/>
          <p:nvPr/>
        </p:nvSpPr>
        <p:spPr>
          <a:xfrm rot="13320000">
            <a:off x="6771226" y="3593581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 160"/>
          <p:cNvSpPr/>
          <p:nvPr/>
        </p:nvSpPr>
        <p:spPr>
          <a:xfrm rot="13320000">
            <a:off x="6771225" y="4093647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72"/>
            <a:ext cx="2071702" cy="372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72"/>
            <a:ext cx="2020141" cy="37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小程序操作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</a:p>
        </p:txBody>
      </p:sp>
      <p:sp>
        <p:nvSpPr>
          <p:cNvPr id="27" name="矩形 26"/>
          <p:cNvSpPr/>
          <p:nvPr/>
        </p:nvSpPr>
        <p:spPr>
          <a:xfrm>
            <a:off x="2643174" y="1214428"/>
            <a:ext cx="357190" cy="4286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608" name="文本框 11"/>
          <p:cNvSpPr txBox="1"/>
          <p:nvPr/>
        </p:nvSpPr>
        <p:spPr>
          <a:xfrm>
            <a:off x="2357422" y="4214824"/>
            <a:ext cx="1416028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—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签到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9256" y="3214692"/>
            <a:ext cx="1357322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613" name="文本框 18"/>
          <p:cNvSpPr txBox="1"/>
          <p:nvPr/>
        </p:nvSpPr>
        <p:spPr>
          <a:xfrm>
            <a:off x="4500562" y="4090904"/>
            <a:ext cx="4071966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2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.</a:t>
            </a:r>
            <a:r>
              <a:rPr lang="zh-CN" altLang="en-US" b="0" dirty="0">
                <a:latin typeface="文鼎中楷体" panose="03000600000000000000" charset="-122"/>
                <a:ea typeface="文鼎中楷体" panose="03000600000000000000" charset="-122"/>
              </a:rPr>
              <a:t>选择需要签到的实习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计划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签到（如老师设置的一天只需一次，那么无需结束打卡）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884555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2842135" y="1736194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3300000">
            <a:off x="5236439" y="2978152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28860" y="3714758"/>
            <a:ext cx="357190" cy="42862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71486"/>
            <a:ext cx="2000264" cy="35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8"/>
            <a:ext cx="2000820" cy="358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8610"/>
            <a:ext cx="2050136" cy="372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10"/>
            <a:ext cx="2020141" cy="37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小程序操作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sp>
        <p:nvSpPr>
          <p:cNvPr id="27" name="矩形 26"/>
          <p:cNvSpPr/>
          <p:nvPr/>
        </p:nvSpPr>
        <p:spPr>
          <a:xfrm>
            <a:off x="1285852" y="1214428"/>
            <a:ext cx="428628" cy="50006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629" name="文本框 11"/>
          <p:cNvSpPr txBox="1"/>
          <p:nvPr/>
        </p:nvSpPr>
        <p:spPr>
          <a:xfrm>
            <a:off x="285720" y="4286262"/>
            <a:ext cx="1773218" cy="4124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成长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—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周日志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6633" name="文本框 19"/>
          <p:cNvSpPr txBox="1"/>
          <p:nvPr/>
        </p:nvSpPr>
        <p:spPr>
          <a:xfrm>
            <a:off x="4857752" y="4214824"/>
            <a:ext cx="1809750" cy="7325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3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.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选择日志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，周志或月志</a:t>
            </a:r>
            <a:endParaRPr lang="zh-CN" altLang="en-US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86447" y="3143254"/>
            <a:ext cx="1000132" cy="86359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 160"/>
          <p:cNvSpPr/>
          <p:nvPr/>
        </p:nvSpPr>
        <p:spPr>
          <a:xfrm rot="14580000">
            <a:off x="1422988" y="1916543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43372" y="3643320"/>
            <a:ext cx="428628" cy="50006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矩形 28"/>
          <p:cNvSpPr/>
          <p:nvPr/>
        </p:nvSpPr>
        <p:spPr>
          <a:xfrm>
            <a:off x="642910" y="3786196"/>
            <a:ext cx="428628" cy="50006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" name="矩形 32"/>
          <p:cNvSpPr/>
          <p:nvPr/>
        </p:nvSpPr>
        <p:spPr>
          <a:xfrm>
            <a:off x="3000364" y="4286262"/>
            <a:ext cx="1039067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+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”点开</a:t>
            </a:r>
            <a:endParaRPr lang="zh-CN" altLang="en-US" b="0" dirty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6" name=" 160"/>
          <p:cNvSpPr/>
          <p:nvPr/>
        </p:nvSpPr>
        <p:spPr>
          <a:xfrm rot="10260000">
            <a:off x="7213600" y="35794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072330" y="4357700"/>
            <a:ext cx="1782860" cy="412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0" dirty="0" smtClean="0"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b="0" dirty="0" smtClean="0">
                <a:latin typeface="文鼎中楷体" panose="03000600000000000000" charset="-122"/>
                <a:ea typeface="文鼎中楷体" panose="03000600000000000000" charset="-122"/>
              </a:rPr>
              <a:t>写好后，点提交</a:t>
            </a:r>
            <a:endParaRPr lang="zh-CN" altLang="en-US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83845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414338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699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60619" y="952499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1.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学生注册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30015" y="4101465"/>
            <a:ext cx="3070860" cy="306705"/>
          </a:xfrm>
          <a:prstGeom prst="rect">
            <a:avLst/>
          </a:prstGeom>
          <a:noFill/>
          <a:effectLst>
            <a:glow rad="139700">
              <a:schemeClr val="accent3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2.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手机号、图形验证码、短信验证码</a:t>
            </a:r>
          </a:p>
        </p:txBody>
      </p:sp>
      <p:sp>
        <p:nvSpPr>
          <p:cNvPr id="29703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53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选择“学生注册”</a:t>
            </a:r>
          </a:p>
        </p:txBody>
      </p:sp>
      <p:sp>
        <p:nvSpPr>
          <p:cNvPr id="7" name=" 160"/>
          <p:cNvSpPr/>
          <p:nvPr/>
        </p:nvSpPr>
        <p:spPr>
          <a:xfrm rot="13320000">
            <a:off x="5967730" y="7410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3320000">
            <a:off x="3571875" y="435864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341313"/>
            <a:ext cx="6615113" cy="2339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722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5519" y="998854"/>
            <a:ext cx="2040256" cy="306705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选择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“</a:t>
            </a:r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学生登录</a:t>
            </a:r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”</a:t>
            </a:r>
          </a:p>
        </p:txBody>
      </p:sp>
      <p:sp>
        <p:nvSpPr>
          <p:cNvPr id="3072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35775" y="498475"/>
            <a:ext cx="2484438" cy="129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在浏览器中打开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www.xybsyw.com</a:t>
            </a:r>
            <a:endParaRPr kumimoji="0" lang="zh-CN" altLang="en-US" b="0" kern="1200" cap="none" spc="0" normalizeH="0" baseline="0" noProof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“学生登录”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2755900"/>
            <a:ext cx="6615113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925628" y="3130550"/>
            <a:ext cx="2484438" cy="657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输入账号密码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19525" y="4090669"/>
            <a:ext cx="1363978" cy="306706"/>
          </a:xfrm>
          <a:prstGeom prst="rect">
            <a:avLst/>
          </a:prstGeom>
          <a:noFill/>
          <a:effectLst>
            <a:reflection stA="48000"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</a:rPr>
              <a:t>输入账号密码</a:t>
            </a:r>
          </a:p>
        </p:txBody>
      </p:sp>
      <p:sp>
        <p:nvSpPr>
          <p:cNvPr id="4" name=" 160"/>
          <p:cNvSpPr/>
          <p:nvPr/>
        </p:nvSpPr>
        <p:spPr>
          <a:xfrm rot="14520000">
            <a:off x="5593080" y="7550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60"/>
          <p:cNvSpPr/>
          <p:nvPr/>
        </p:nvSpPr>
        <p:spPr>
          <a:xfrm rot="13320000">
            <a:off x="3388360" y="40652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420688"/>
            <a:ext cx="6423025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38" y="2749550"/>
            <a:ext cx="6421438" cy="22320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747" name="矩形 8197"/>
          <p:cNvSpPr/>
          <p:nvPr/>
        </p:nvSpPr>
        <p:spPr>
          <a:xfrm>
            <a:off x="3929063" y="3692525"/>
            <a:ext cx="3384550" cy="2762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查看统计报表</a:t>
            </a:r>
          </a:p>
        </p:txBody>
      </p:sp>
      <p:sp>
        <p:nvSpPr>
          <p:cNvPr id="31749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13500" y="1245235"/>
            <a:ext cx="2649538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根据流程引导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完善个人学籍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--“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去认证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endParaRPr kumimoji="0" lang="zh-CN" altLang="en-US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37580" y="3232150"/>
            <a:ext cx="3402013" cy="977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编辑学籍信息</a:t>
            </a:r>
            <a:r>
              <a:rPr kumimoji="0" lang="en-US" altLang="zh-CN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提交认证</a:t>
            </a: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认证失败请联系尾页的负责人</a:t>
            </a:r>
          </a:p>
        </p:txBody>
      </p:sp>
      <p:sp>
        <p:nvSpPr>
          <p:cNvPr id="3" name=" 160"/>
          <p:cNvSpPr/>
          <p:nvPr/>
        </p:nvSpPr>
        <p:spPr>
          <a:xfrm rot="13320000">
            <a:off x="2305050" y="21367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9840000">
            <a:off x="5031105" y="4569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任意多边形 8196"/>
          <p:cNvSpPr/>
          <p:nvPr/>
        </p:nvSpPr>
        <p:spPr>
          <a:xfrm>
            <a:off x="3143240" y="2000246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4" name="矩形 8197"/>
          <p:cNvSpPr/>
          <p:nvPr/>
        </p:nvSpPr>
        <p:spPr>
          <a:xfrm>
            <a:off x="3714744" y="2071684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18435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18437" name="任意多边形 8198"/>
          <p:cNvSpPr/>
          <p:nvPr/>
        </p:nvSpPr>
        <p:spPr>
          <a:xfrm>
            <a:off x="3143240" y="1214428"/>
            <a:ext cx="3644900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        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" name="任意多边形 8196"/>
          <p:cNvSpPr/>
          <p:nvPr/>
        </p:nvSpPr>
        <p:spPr>
          <a:xfrm>
            <a:off x="3143240" y="3571882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8197"/>
          <p:cNvSpPr/>
          <p:nvPr/>
        </p:nvSpPr>
        <p:spPr>
          <a:xfrm>
            <a:off x="3714744" y="3643320"/>
            <a:ext cx="1251585" cy="24574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8" name="任意多边形 8196"/>
          <p:cNvSpPr/>
          <p:nvPr/>
        </p:nvSpPr>
        <p:spPr>
          <a:xfrm>
            <a:off x="3143240" y="2786064"/>
            <a:ext cx="3643313" cy="404813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</p:spPr>
        <p:txBody>
          <a:bodyPr/>
          <a:lstStyle/>
          <a:p>
            <a:r>
              <a:rPr lang="zh-CN" altLang="en-US" dirty="0" smtClean="0"/>
              <a:t>              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2857502"/>
            <a:ext cx="16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小程序操作指南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414655"/>
            <a:ext cx="784479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778760"/>
            <a:ext cx="786384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4206240" y="1856105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48505" y="3870960"/>
            <a:ext cx="27324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选择自主实习安排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</p:txBody>
      </p:sp>
      <p:sp>
        <p:nvSpPr>
          <p:cNvPr id="2" name=" 160"/>
          <p:cNvSpPr/>
          <p:nvPr/>
        </p:nvSpPr>
        <p:spPr>
          <a:xfrm rot="10320000">
            <a:off x="3641090" y="19875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3780000">
            <a:off x="7054215" y="43529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2841625"/>
            <a:ext cx="8263255" cy="20421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771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" y="480060"/>
            <a:ext cx="826262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6421755" y="2118678"/>
            <a:ext cx="16954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92065" y="3747770"/>
            <a:ext cx="215265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录入岗位信息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</a:t>
            </a:r>
          </a:p>
        </p:txBody>
      </p:sp>
      <p:sp>
        <p:nvSpPr>
          <p:cNvPr id="7" name=" 160"/>
          <p:cNvSpPr/>
          <p:nvPr/>
        </p:nvSpPr>
        <p:spPr>
          <a:xfrm rot="19680000">
            <a:off x="7428230" y="17056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0140000">
            <a:off x="4992370" y="43859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273875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" y="429895"/>
            <a:ext cx="7771130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8550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11675" y="3767455"/>
            <a:ext cx="2265363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选择集中安排实习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查看详情</a:t>
            </a:r>
          </a:p>
        </p:txBody>
      </p:sp>
      <p:sp>
        <p:nvSpPr>
          <p:cNvPr id="5" name=" 160"/>
          <p:cNvSpPr/>
          <p:nvPr/>
        </p:nvSpPr>
        <p:spPr>
          <a:xfrm rot="10080000">
            <a:off x="2036445" y="21075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3780000">
            <a:off x="6614795" y="43535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508000"/>
            <a:ext cx="8036560" cy="327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79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集中实习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76470" y="2501265"/>
            <a:ext cx="336296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同意或拒绝参与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" y="3952240"/>
            <a:ext cx="74466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如计划设置为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不需要学生同意加入实习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，那么确认加入实习这一步骤不需要</a:t>
            </a:r>
          </a:p>
        </p:txBody>
      </p:sp>
      <p:sp>
        <p:nvSpPr>
          <p:cNvPr id="8" name="矩形 7"/>
          <p:cNvSpPr/>
          <p:nvPr/>
        </p:nvSpPr>
        <p:spPr>
          <a:xfrm>
            <a:off x="6766243" y="3182620"/>
            <a:ext cx="1665288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 160"/>
          <p:cNvSpPr/>
          <p:nvPr/>
        </p:nvSpPr>
        <p:spPr>
          <a:xfrm rot="2880000">
            <a:off x="6418580" y="2835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763520"/>
            <a:ext cx="7727315" cy="2205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" y="437515"/>
            <a:ext cx="772731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481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67835" y="1949450"/>
            <a:ext cx="1319213" cy="33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参与实习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73955" y="3460115"/>
            <a:ext cx="2263775" cy="58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选择双向选择实习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</p:txBody>
      </p:sp>
      <p:sp>
        <p:nvSpPr>
          <p:cNvPr id="2" name=" 160"/>
          <p:cNvSpPr/>
          <p:nvPr/>
        </p:nvSpPr>
        <p:spPr>
          <a:xfrm rot="10020000">
            <a:off x="3699510" y="20097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9180000" flipH="1">
            <a:off x="6915150" y="3781425"/>
            <a:ext cx="445770" cy="16954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</a:p>
        </p:txBody>
      </p:sp>
      <p:pic>
        <p:nvPicPr>
          <p:cNvPr id="6" name="图片 5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769620"/>
            <a:ext cx="8367395" cy="3848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742305" y="3281998"/>
            <a:ext cx="2263775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3.</a:t>
            </a: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查看实习详情</a:t>
            </a:r>
            <a:r>
              <a:rPr kumimoji="0" lang="en-US" altLang="zh-CN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0">
                <a:solidFill>
                  <a:srgbClr val="DF00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申请加入实习</a:t>
            </a:r>
          </a:p>
        </p:txBody>
      </p:sp>
      <p:sp>
        <p:nvSpPr>
          <p:cNvPr id="7" name=" 160"/>
          <p:cNvSpPr/>
          <p:nvPr/>
        </p:nvSpPr>
        <p:spPr>
          <a:xfrm rot="9180000">
            <a:off x="5638800" y="39833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" y="2632075"/>
            <a:ext cx="802767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0" y="419735"/>
            <a:ext cx="8027035" cy="20840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84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提交周日志</a:t>
            </a:r>
          </a:p>
        </p:txBody>
      </p:sp>
      <p:sp>
        <p:nvSpPr>
          <p:cNvPr id="27" name="矩形 26"/>
          <p:cNvSpPr/>
          <p:nvPr/>
        </p:nvSpPr>
        <p:spPr>
          <a:xfrm>
            <a:off x="236538" y="1441450"/>
            <a:ext cx="677863" cy="4079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5846" name="文本框 5"/>
          <p:cNvSpPr txBox="1"/>
          <p:nvPr/>
        </p:nvSpPr>
        <p:spPr>
          <a:xfrm>
            <a:off x="3117850" y="752475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5848" name="文本框 21"/>
          <p:cNvSpPr txBox="1"/>
          <p:nvPr/>
        </p:nvSpPr>
        <p:spPr>
          <a:xfrm>
            <a:off x="7269480" y="2018665"/>
            <a:ext cx="746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新建</a:t>
            </a:r>
          </a:p>
        </p:txBody>
      </p:sp>
      <p:sp>
        <p:nvSpPr>
          <p:cNvPr id="35849" name="文本框 14"/>
          <p:cNvSpPr txBox="1"/>
          <p:nvPr/>
        </p:nvSpPr>
        <p:spPr>
          <a:xfrm>
            <a:off x="598488" y="1849438"/>
            <a:ext cx="18938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日志、周志、月志</a:t>
            </a:r>
          </a:p>
        </p:txBody>
      </p:sp>
      <p:sp>
        <p:nvSpPr>
          <p:cNvPr id="35851" name="文本框 22"/>
          <p:cNvSpPr txBox="1"/>
          <p:nvPr/>
        </p:nvSpPr>
        <p:spPr>
          <a:xfrm>
            <a:off x="3790633" y="4269105"/>
            <a:ext cx="20034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编辑正文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发布</a:t>
            </a:r>
          </a:p>
        </p:txBody>
      </p:sp>
      <p:sp>
        <p:nvSpPr>
          <p:cNvPr id="3" name=" 160"/>
          <p:cNvSpPr/>
          <p:nvPr/>
        </p:nvSpPr>
        <p:spPr>
          <a:xfrm rot="13320000">
            <a:off x="991870" y="16865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3305175" y="64897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7364730" y="18345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540000">
            <a:off x="3278505" y="45167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anv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3" y="433388"/>
            <a:ext cx="6254750" cy="45513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866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我的评价</a:t>
            </a:r>
          </a:p>
        </p:txBody>
      </p:sp>
      <p:sp>
        <p:nvSpPr>
          <p:cNvPr id="36868" name="文本框 5"/>
          <p:cNvSpPr txBox="1"/>
          <p:nvPr/>
        </p:nvSpPr>
        <p:spPr>
          <a:xfrm>
            <a:off x="2492375" y="841375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6869" name="文本框 21"/>
          <p:cNvSpPr txBox="1"/>
          <p:nvPr/>
        </p:nvSpPr>
        <p:spPr>
          <a:xfrm>
            <a:off x="6604000" y="1212850"/>
            <a:ext cx="2122488" cy="1489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①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评价实践教学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②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评价指导老师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③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评价校友邦</a:t>
            </a:r>
          </a:p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④</a:t>
            </a: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实习课程评价</a:t>
            </a:r>
          </a:p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（建议学校增设的课程）</a:t>
            </a:r>
          </a:p>
        </p:txBody>
      </p:sp>
      <p:sp>
        <p:nvSpPr>
          <p:cNvPr id="36870" name="文本框 14"/>
          <p:cNvSpPr txBox="1"/>
          <p:nvPr/>
        </p:nvSpPr>
        <p:spPr>
          <a:xfrm>
            <a:off x="598488" y="1631950"/>
            <a:ext cx="110490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我的评价</a:t>
            </a:r>
          </a:p>
        </p:txBody>
      </p:sp>
      <p:sp>
        <p:nvSpPr>
          <p:cNvPr id="2" name=" 160"/>
          <p:cNvSpPr/>
          <p:nvPr/>
        </p:nvSpPr>
        <p:spPr>
          <a:xfrm rot="13320000">
            <a:off x="2727325" y="6584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3320000">
            <a:off x="789940" y="1438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832803"/>
            <a:ext cx="8883650" cy="4152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890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企业评定</a:t>
            </a:r>
          </a:p>
        </p:txBody>
      </p:sp>
      <p:sp>
        <p:nvSpPr>
          <p:cNvPr id="37892" name="文本框 5"/>
          <p:cNvSpPr txBox="1"/>
          <p:nvPr/>
        </p:nvSpPr>
        <p:spPr>
          <a:xfrm>
            <a:off x="3394075" y="1408113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7893" name="文本框 14"/>
          <p:cNvSpPr txBox="1"/>
          <p:nvPr/>
        </p:nvSpPr>
        <p:spPr>
          <a:xfrm>
            <a:off x="727075" y="4273550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企业评定</a:t>
            </a:r>
          </a:p>
        </p:txBody>
      </p:sp>
      <p:sp>
        <p:nvSpPr>
          <p:cNvPr id="37896" name="文本框 7"/>
          <p:cNvSpPr txBox="1"/>
          <p:nvPr/>
        </p:nvSpPr>
        <p:spPr>
          <a:xfrm>
            <a:off x="7267575" y="3392488"/>
            <a:ext cx="15081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邀请企业评定</a:t>
            </a:r>
          </a:p>
        </p:txBody>
      </p:sp>
      <p:sp>
        <p:nvSpPr>
          <p:cNvPr id="37897" name="文本框 8"/>
          <p:cNvSpPr txBox="1"/>
          <p:nvPr/>
        </p:nvSpPr>
        <p:spPr>
          <a:xfrm>
            <a:off x="3519488" y="3708400"/>
            <a:ext cx="29575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QQ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或微信发送邀请链接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4913313" cy="398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   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 </a:t>
            </a:r>
            <a:r>
              <a:rPr kumimoji="0" lang="en-US" altLang="zh-CN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自主实习才需要企业评价</a:t>
            </a:r>
          </a:p>
        </p:txBody>
      </p:sp>
      <p:sp>
        <p:nvSpPr>
          <p:cNvPr id="3" name=" 160"/>
          <p:cNvSpPr/>
          <p:nvPr/>
        </p:nvSpPr>
        <p:spPr>
          <a:xfrm rot="13320000">
            <a:off x="3632200" y="125984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909955" y="39414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4220000">
            <a:off x="7675880" y="32194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2695575"/>
            <a:ext cx="8226425" cy="21609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" y="440055"/>
            <a:ext cx="8177530" cy="215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91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提交实习报告</a:t>
            </a:r>
          </a:p>
        </p:txBody>
      </p:sp>
      <p:sp>
        <p:nvSpPr>
          <p:cNvPr id="38917" name="文本框 5"/>
          <p:cNvSpPr txBox="1"/>
          <p:nvPr/>
        </p:nvSpPr>
        <p:spPr>
          <a:xfrm>
            <a:off x="4448493" y="862965"/>
            <a:ext cx="1335087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8918" name="文本框 14"/>
          <p:cNvSpPr txBox="1"/>
          <p:nvPr/>
        </p:nvSpPr>
        <p:spPr>
          <a:xfrm>
            <a:off x="1271270" y="1637983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8922" name="文本框 12"/>
          <p:cNvSpPr txBox="1"/>
          <p:nvPr/>
        </p:nvSpPr>
        <p:spPr>
          <a:xfrm>
            <a:off x="6106795" y="2118360"/>
            <a:ext cx="14668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下载报告模板</a:t>
            </a:r>
          </a:p>
        </p:txBody>
      </p:sp>
      <p:sp>
        <p:nvSpPr>
          <p:cNvPr id="38925" name="文本框 18"/>
          <p:cNvSpPr txBox="1"/>
          <p:nvPr/>
        </p:nvSpPr>
        <p:spPr>
          <a:xfrm>
            <a:off x="4892993" y="4404995"/>
            <a:ext cx="23431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模板内写完 报告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上传</a:t>
            </a:r>
          </a:p>
        </p:txBody>
      </p:sp>
      <p:sp>
        <p:nvSpPr>
          <p:cNvPr id="4" name=" 160"/>
          <p:cNvSpPr/>
          <p:nvPr/>
        </p:nvSpPr>
        <p:spPr>
          <a:xfrm rot="13320000">
            <a:off x="3826510" y="7569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480000">
            <a:off x="1007110" y="2029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9320000">
            <a:off x="7566025" y="18542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3320000">
            <a:off x="4572000" y="42659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82265" y="1219200"/>
            <a:ext cx="41205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1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、注册认证</a:t>
            </a:r>
            <a:endParaRPr lang="en-US" altLang="zh-CN" sz="2400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2、实习报名；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3、签到、提交周日志；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4、上传实习报告</a:t>
            </a: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+mn-ea"/>
              </a:rPr>
              <a:t>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+mn-ea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5、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导出实习手册</a:t>
            </a: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；</a:t>
            </a:r>
            <a:endParaRPr lang="en-US" altLang="zh-CN" sz="2400" strike="noStrike" noProof="1" smtClean="0"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lvl="0" algn="l" fontAlgn="base">
              <a:buClrTx/>
              <a:buSzTx/>
              <a:defRPr/>
            </a:pPr>
            <a:r>
              <a:rPr lang="en-US" altLang="zh-CN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6</a:t>
            </a:r>
            <a:r>
              <a:rPr lang="zh-CN" altLang="en-US" sz="2400" smtClean="0"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、实习成绩鉴定；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54330" y="8255"/>
            <a:ext cx="9982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主要任务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508000"/>
            <a:ext cx="8801100" cy="4319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938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导出实习手册</a:t>
            </a:r>
          </a:p>
        </p:txBody>
      </p:sp>
      <p:sp>
        <p:nvSpPr>
          <p:cNvPr id="39940" name="文本框 5"/>
          <p:cNvSpPr txBox="1"/>
          <p:nvPr/>
        </p:nvSpPr>
        <p:spPr>
          <a:xfrm>
            <a:off x="3467100" y="1027113"/>
            <a:ext cx="1335088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39941" name="文本框 14"/>
          <p:cNvSpPr txBox="1"/>
          <p:nvPr/>
        </p:nvSpPr>
        <p:spPr>
          <a:xfrm>
            <a:off x="974725" y="3886200"/>
            <a:ext cx="11049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实习报告</a:t>
            </a:r>
          </a:p>
        </p:txBody>
      </p:sp>
      <p:sp>
        <p:nvSpPr>
          <p:cNvPr id="39944" name="文本框 12"/>
          <p:cNvSpPr txBox="1"/>
          <p:nvPr/>
        </p:nvSpPr>
        <p:spPr>
          <a:xfrm>
            <a:off x="3143250" y="2238375"/>
            <a:ext cx="146685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选择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已通过</a:t>
            </a: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”</a:t>
            </a:r>
          </a:p>
        </p:txBody>
      </p:sp>
      <p:sp>
        <p:nvSpPr>
          <p:cNvPr id="39946" name="文本框 18"/>
          <p:cNvSpPr txBox="1"/>
          <p:nvPr/>
        </p:nvSpPr>
        <p:spPr>
          <a:xfrm>
            <a:off x="7108825" y="3389313"/>
            <a:ext cx="1470025" cy="3698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导出实习手册</a:t>
            </a:r>
          </a:p>
        </p:txBody>
      </p:sp>
      <p:pic>
        <p:nvPicPr>
          <p:cNvPr id="3994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188" y="2143125"/>
            <a:ext cx="2246312" cy="1355725"/>
          </a:xfrm>
          <a:prstGeom prst="rect">
            <a:avLst/>
          </a:prstGeom>
          <a:noFill/>
          <a:ln w="285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 160"/>
          <p:cNvSpPr/>
          <p:nvPr/>
        </p:nvSpPr>
        <p:spPr>
          <a:xfrm rot="13320000">
            <a:off x="3699510" y="934720"/>
            <a:ext cx="556260" cy="16637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9860000">
            <a:off x="3472815" y="21177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780000">
            <a:off x="986790" y="422592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19380000">
            <a:off x="7565390" y="32950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5" y="2428875"/>
            <a:ext cx="7916545" cy="2538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" y="383540"/>
            <a:ext cx="7893050" cy="198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096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PC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实习成绩鉴定</a:t>
            </a:r>
          </a:p>
        </p:txBody>
      </p:sp>
      <p:sp>
        <p:nvSpPr>
          <p:cNvPr id="40965" name="文本框 5"/>
          <p:cNvSpPr txBox="1"/>
          <p:nvPr/>
        </p:nvSpPr>
        <p:spPr>
          <a:xfrm>
            <a:off x="3276600" y="769938"/>
            <a:ext cx="1333500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我要实习</a:t>
            </a:r>
          </a:p>
        </p:txBody>
      </p:sp>
      <p:sp>
        <p:nvSpPr>
          <p:cNvPr id="40966" name="文本框 14"/>
          <p:cNvSpPr txBox="1"/>
          <p:nvPr/>
        </p:nvSpPr>
        <p:spPr>
          <a:xfrm>
            <a:off x="936625" y="1711325"/>
            <a:ext cx="1684338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实习成绩鉴定</a:t>
            </a:r>
          </a:p>
        </p:txBody>
      </p:sp>
      <p:sp>
        <p:nvSpPr>
          <p:cNvPr id="40969" name="文本框 12"/>
          <p:cNvSpPr txBox="1"/>
          <p:nvPr/>
        </p:nvSpPr>
        <p:spPr>
          <a:xfrm>
            <a:off x="6419215" y="1711325"/>
            <a:ext cx="1117600" cy="3698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自我鉴定</a:t>
            </a:r>
          </a:p>
        </p:txBody>
      </p:sp>
      <p:sp>
        <p:nvSpPr>
          <p:cNvPr id="40971" name="文本框 8"/>
          <p:cNvSpPr txBox="1"/>
          <p:nvPr/>
        </p:nvSpPr>
        <p:spPr>
          <a:xfrm>
            <a:off x="4668838" y="3262313"/>
            <a:ext cx="2182812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根据提示编辑自我小结</a:t>
            </a:r>
          </a:p>
        </p:txBody>
      </p:sp>
      <p:sp>
        <p:nvSpPr>
          <p:cNvPr id="11" name="椭圆 10"/>
          <p:cNvSpPr/>
          <p:nvPr/>
        </p:nvSpPr>
        <p:spPr>
          <a:xfrm>
            <a:off x="2006600" y="3471863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00B0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2106613" y="4222750"/>
            <a:ext cx="765175" cy="269875"/>
          </a:xfrm>
          <a:prstGeom prst="ellipse">
            <a:avLst/>
          </a:prstGeom>
          <a:noFill/>
          <a:ln w="28575">
            <a:solidFill>
              <a:srgbClr val="DF002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976" name="文本框 19"/>
          <p:cNvSpPr txBox="1"/>
          <p:nvPr/>
        </p:nvSpPr>
        <p:spPr>
          <a:xfrm>
            <a:off x="3400425" y="3975100"/>
            <a:ext cx="2473325" cy="37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鉴定项目由学校配置</a:t>
            </a:r>
          </a:p>
        </p:txBody>
      </p:sp>
      <p:sp>
        <p:nvSpPr>
          <p:cNvPr id="40977" name="文本框 20"/>
          <p:cNvSpPr txBox="1"/>
          <p:nvPr/>
        </p:nvSpPr>
        <p:spPr>
          <a:xfrm>
            <a:off x="7343775" y="3585528"/>
            <a:ext cx="2368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40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鉴定完成导出鉴定表打印带去实习企业盖章上交学校</a:t>
            </a:r>
          </a:p>
        </p:txBody>
      </p:sp>
      <p:sp>
        <p:nvSpPr>
          <p:cNvPr id="4" name=" 160"/>
          <p:cNvSpPr/>
          <p:nvPr/>
        </p:nvSpPr>
        <p:spPr>
          <a:xfrm rot="13320000">
            <a:off x="3385185" y="6578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0020000">
            <a:off x="948055" y="21418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3060000">
            <a:off x="6564630" y="34664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5600000">
            <a:off x="7647940" y="33642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 160"/>
          <p:cNvSpPr/>
          <p:nvPr/>
        </p:nvSpPr>
        <p:spPr>
          <a:xfrm rot="13320000">
            <a:off x="2856865" y="37503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 160"/>
          <p:cNvSpPr/>
          <p:nvPr/>
        </p:nvSpPr>
        <p:spPr>
          <a:xfrm rot="10620000">
            <a:off x="2903220" y="42373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160"/>
          <p:cNvSpPr/>
          <p:nvPr/>
        </p:nvSpPr>
        <p:spPr>
          <a:xfrm rot="14580000">
            <a:off x="6836410" y="145669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7670" y="765810"/>
            <a:ext cx="285178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文鼎中楷体" panose="03000600000000000000" charset="-122"/>
                <a:ea typeface="文鼎中楷体" panose="03000600000000000000" charset="-122"/>
              </a:rPr>
              <a:t>扫一扫“校友邦校招”小程序，更多推荐职位任你选择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95" y="1727200"/>
            <a:ext cx="2562225" cy="2676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790" y="41275"/>
            <a:ext cx="181356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hangingPunct="0">
              <a:buClrTx/>
              <a:buSzTx/>
            </a:pP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校友邦校招小程序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/>
          <p:nvPr/>
        </p:nvSpPr>
        <p:spPr>
          <a:xfrm>
            <a:off x="6237288" y="2212975"/>
            <a:ext cx="1017587" cy="492125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t">
            <a:spAutoFit/>
          </a:bodyPr>
          <a:lstStyle/>
          <a:p>
            <a:pPr hangingPunct="0"/>
            <a:r>
              <a:rPr lang="zh-CN" altLang="en-US" sz="32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谢谢</a:t>
            </a:r>
          </a:p>
        </p:txBody>
      </p:sp>
      <p:grpSp>
        <p:nvGrpSpPr>
          <p:cNvPr id="41987" name="组合 75778"/>
          <p:cNvGrpSpPr/>
          <p:nvPr/>
        </p:nvGrpSpPr>
        <p:grpSpPr>
          <a:xfrm>
            <a:off x="215900" y="358775"/>
            <a:ext cx="6562725" cy="4422775"/>
            <a:chOff x="0" y="0"/>
            <a:chExt cx="6562725" cy="4422775"/>
          </a:xfrm>
        </p:grpSpPr>
        <p:sp>
          <p:nvSpPr>
            <p:cNvPr id="4198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56385" y="1233170"/>
            <a:ext cx="3683635" cy="168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服务电话：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0579-82722068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17757972178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服务QQ：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3001048075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 smtClean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注册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3841750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扫描二维码下载校友邦学生版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校友邦学生版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84625" y="182563"/>
            <a:ext cx="4624388" cy="142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注册账号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输入手机号、图形验证码、短信验证码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注册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1900" y="1733550"/>
            <a:ext cx="1690688" cy="3005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0" y="1733550"/>
            <a:ext cx="1690688" cy="3005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9800" y="1733550"/>
            <a:ext cx="1689100" cy="30051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 descr="R~QJN(5CR@E9)XVKBACPQ(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05" y="1810385"/>
            <a:ext cx="1819275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15"/>
          <p:cNvGrpSpPr/>
          <p:nvPr/>
        </p:nvGrpSpPr>
        <p:grpSpPr>
          <a:xfrm>
            <a:off x="150813" y="1506538"/>
            <a:ext cx="8856662" cy="3006725"/>
            <a:chOff x="238" y="2373"/>
            <a:chExt cx="13946" cy="47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2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9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2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22" y="2373"/>
              <a:ext cx="2661" cy="47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50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学籍认证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13400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未认证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添加学籍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学籍认证 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添加学籍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输入学籍信息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保存</a:t>
            </a:r>
          </a:p>
        </p:txBody>
      </p:sp>
      <p:sp>
        <p:nvSpPr>
          <p:cNvPr id="22" name="矩形 21"/>
          <p:cNvSpPr/>
          <p:nvPr/>
        </p:nvSpPr>
        <p:spPr>
          <a:xfrm>
            <a:off x="7318375" y="1941513"/>
            <a:ext cx="1709738" cy="9906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 160"/>
          <p:cNvSpPr/>
          <p:nvPr/>
        </p:nvSpPr>
        <p:spPr>
          <a:xfrm rot="19140000">
            <a:off x="1120775" y="228346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5660000">
            <a:off x="2112010" y="371538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4160000">
            <a:off x="4508500" y="280670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 160"/>
          <p:cNvSpPr/>
          <p:nvPr/>
        </p:nvSpPr>
        <p:spPr>
          <a:xfrm rot="9780000">
            <a:off x="7894955" y="38417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60"/>
          <p:cNvSpPr/>
          <p:nvPr/>
        </p:nvSpPr>
        <p:spPr>
          <a:xfrm rot="18840000">
            <a:off x="6507480" y="198755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自主实习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42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自主实习报名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选择自主实习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查看实习要求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提交岗位申请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新增岗位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确定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如果默认学年学期没有实习计划，筛选一下别的学年学期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0888" y="1930400"/>
            <a:ext cx="1517650" cy="2698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2532" name="组合 24"/>
          <p:cNvGrpSpPr/>
          <p:nvPr/>
        </p:nvGrpSpPr>
        <p:grpSpPr>
          <a:xfrm>
            <a:off x="-4762" y="1930400"/>
            <a:ext cx="9153525" cy="2698750"/>
            <a:chOff x="-50" y="2273"/>
            <a:chExt cx="14414" cy="42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0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5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9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60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4" y="2273"/>
              <a:ext cx="2390" cy="425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矩形 25"/>
          <p:cNvSpPr/>
          <p:nvPr/>
        </p:nvSpPr>
        <p:spPr>
          <a:xfrm>
            <a:off x="-4762" y="3189288"/>
            <a:ext cx="1439863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1511300" y="2346325"/>
            <a:ext cx="1485900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 160"/>
          <p:cNvSpPr/>
          <p:nvPr/>
        </p:nvSpPr>
        <p:spPr>
          <a:xfrm rot="14400000">
            <a:off x="696595" y="356933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222500" y="303847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9300000">
            <a:off x="5169535" y="414083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8700000">
            <a:off x="6757035" y="40805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9240000">
            <a:off x="8263255" y="40811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0"/>
          <p:cNvSpPr/>
          <p:nvPr/>
        </p:nvSpPr>
        <p:spPr>
          <a:xfrm rot="13320000">
            <a:off x="3874770" y="27514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集中安排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739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集中实习报名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选择集中实习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查看项目要求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同意或拒绝加入项目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b="0" kern="1200" cap="none" spc="0" normalizeH="0" baseline="0" noProof="1">
                <a:solidFill>
                  <a:srgbClr val="00B05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 </a:t>
            </a:r>
            <a:r>
              <a:rPr kumimoji="0" lang="en-US" altLang="zh-CN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*</a:t>
            </a:r>
            <a:r>
              <a:rPr kumimoji="0" lang="zh-CN" altLang="en-US" b="0" kern="1200" cap="none" spc="0" normalizeH="0" baseline="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拒绝集中项目后选择其他形式的实习项目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" y="1654175"/>
            <a:ext cx="1720850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088" y="1654175"/>
            <a:ext cx="1720850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160338" y="3094038"/>
            <a:ext cx="1439863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2097088" y="2190750"/>
            <a:ext cx="1485900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0" y="1654175"/>
            <a:ext cx="1719263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0438" y="1654175"/>
            <a:ext cx="1720850" cy="3060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 160"/>
          <p:cNvSpPr/>
          <p:nvPr/>
        </p:nvSpPr>
        <p:spPr>
          <a:xfrm rot="13320000">
            <a:off x="1059815" y="343979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3320000">
            <a:off x="3042285" y="285051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3320000">
            <a:off x="4966970" y="26873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160"/>
          <p:cNvSpPr/>
          <p:nvPr/>
        </p:nvSpPr>
        <p:spPr>
          <a:xfrm rot="9420000">
            <a:off x="7194550" y="421195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实习报名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双向选择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5632450" cy="1420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双向项目报名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实习报名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选择待参与的实习计划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选择双向选择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选择项目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查看项目要求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报名</a:t>
            </a: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0" y="1571625"/>
            <a:ext cx="1720850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875" y="1571625"/>
            <a:ext cx="1720850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/>
        </p:nvSpPr>
        <p:spPr>
          <a:xfrm>
            <a:off x="400050" y="3201988"/>
            <a:ext cx="1439863" cy="18097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矩形 26"/>
          <p:cNvSpPr/>
          <p:nvPr/>
        </p:nvSpPr>
        <p:spPr>
          <a:xfrm>
            <a:off x="2174875" y="2103438"/>
            <a:ext cx="1485900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1150" y="1571625"/>
            <a:ext cx="1720850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6475" y="1571625"/>
            <a:ext cx="1719263" cy="30591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 160"/>
          <p:cNvSpPr/>
          <p:nvPr/>
        </p:nvSpPr>
        <p:spPr>
          <a:xfrm rot="13320000">
            <a:off x="1139190" y="35477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13320000">
            <a:off x="3048635" y="27635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 160"/>
          <p:cNvSpPr/>
          <p:nvPr/>
        </p:nvSpPr>
        <p:spPr>
          <a:xfrm rot="11040000">
            <a:off x="7620635" y="419290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330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6013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9275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椭圆 13"/>
          <p:cNvSpPr/>
          <p:nvPr/>
        </p:nvSpPr>
        <p:spPr>
          <a:xfrm>
            <a:off x="915988" y="4233863"/>
            <a:ext cx="274638" cy="271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605" name="矩形 59407"/>
          <p:cNvSpPr/>
          <p:nvPr/>
        </p:nvSpPr>
        <p:spPr>
          <a:xfrm>
            <a:off x="12700" y="4763"/>
            <a:ext cx="3451225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00" y="1000125"/>
            <a:ext cx="1690688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669925" y="3629025"/>
            <a:ext cx="376238" cy="3778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608" name="文本框 11"/>
          <p:cNvSpPr txBox="1"/>
          <p:nvPr/>
        </p:nvSpPr>
        <p:spPr>
          <a:xfrm>
            <a:off x="12700" y="4141788"/>
            <a:ext cx="1177925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1.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--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833438" y="4184650"/>
            <a:ext cx="4397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+</a:t>
            </a:r>
          </a:p>
        </p:txBody>
      </p:sp>
      <p:sp>
        <p:nvSpPr>
          <p:cNvPr id="15" name="矩形 14"/>
          <p:cNvSpPr/>
          <p:nvPr/>
        </p:nvSpPr>
        <p:spPr>
          <a:xfrm>
            <a:off x="3033713" y="2857500"/>
            <a:ext cx="430213" cy="4953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3225" y="1000125"/>
            <a:ext cx="1689100" cy="3006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612" name="文本框 17"/>
          <p:cNvSpPr txBox="1"/>
          <p:nvPr/>
        </p:nvSpPr>
        <p:spPr>
          <a:xfrm>
            <a:off x="1819275" y="4141788"/>
            <a:ext cx="1690688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2.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选择签到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3" name="文本框 18"/>
          <p:cNvSpPr txBox="1"/>
          <p:nvPr/>
        </p:nvSpPr>
        <p:spPr>
          <a:xfrm>
            <a:off x="3656013" y="4184650"/>
            <a:ext cx="1690687" cy="731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3.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选择需要签到的实习计划</a:t>
            </a:r>
            <a:endParaRPr lang="zh-CN" altLang="en-US" b="0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5614" name="文本框 19"/>
          <p:cNvSpPr txBox="1"/>
          <p:nvPr/>
        </p:nvSpPr>
        <p:spPr>
          <a:xfrm>
            <a:off x="5483225" y="4143375"/>
            <a:ext cx="180975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4.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上班、下班签到</a:t>
            </a:r>
          </a:p>
        </p:txBody>
      </p:sp>
      <p:sp>
        <p:nvSpPr>
          <p:cNvPr id="25615" name="文本框 20"/>
          <p:cNvSpPr txBox="1"/>
          <p:nvPr/>
        </p:nvSpPr>
        <p:spPr>
          <a:xfrm>
            <a:off x="7353300" y="4141788"/>
            <a:ext cx="1809750" cy="4111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en-US" altLang="zh-CN" b="0">
                <a:latin typeface="文鼎中楷体" panose="03000600000000000000" charset="-122"/>
                <a:ea typeface="文鼎中楷体" panose="03000600000000000000" charset="-122"/>
              </a:rPr>
              <a:t>5.</a:t>
            </a:r>
            <a:r>
              <a:rPr lang="zh-CN" altLang="en-US" b="0">
                <a:latin typeface="文鼎中楷体" panose="03000600000000000000" charset="-122"/>
                <a:ea typeface="文鼎中楷体" panose="03000600000000000000" charset="-122"/>
              </a:rPr>
              <a:t>查看签到统计</a:t>
            </a:r>
          </a:p>
        </p:txBody>
      </p:sp>
      <p:sp>
        <p:nvSpPr>
          <p:cNvPr id="23" name="矩形 22"/>
          <p:cNvSpPr/>
          <p:nvPr/>
        </p:nvSpPr>
        <p:spPr>
          <a:xfrm>
            <a:off x="8010525" y="3629025"/>
            <a:ext cx="376238" cy="37782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文本框 24"/>
          <p:cNvSpPr txBox="1"/>
          <p:nvPr/>
        </p:nvSpPr>
        <p:spPr>
          <a:xfrm>
            <a:off x="12700" y="342900"/>
            <a:ext cx="8845550" cy="781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签到</a:t>
            </a: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b="0" kern="1200" cap="none" spc="0" normalizeH="0" baseline="0" noProof="1">
              <a:solidFill>
                <a:srgbClr val="00B05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102360" y="367474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3300000">
            <a:off x="2736850" y="248793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 160"/>
          <p:cNvSpPr/>
          <p:nvPr/>
        </p:nvSpPr>
        <p:spPr>
          <a:xfrm rot="16860000">
            <a:off x="4804410" y="220091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 160"/>
          <p:cNvSpPr/>
          <p:nvPr/>
        </p:nvSpPr>
        <p:spPr>
          <a:xfrm rot="13320000">
            <a:off x="6436360" y="3237865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 160"/>
          <p:cNvSpPr/>
          <p:nvPr/>
        </p:nvSpPr>
        <p:spPr>
          <a:xfrm rot="9960000">
            <a:off x="8317230" y="3296920"/>
            <a:ext cx="556260" cy="16764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1144</Words>
  <Application>WPS 演示</Application>
  <PresentationFormat>全屏显示(16:9)</PresentationFormat>
  <Paragraphs>181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Office 主题</vt:lpstr>
      <vt:lpstr>3_Office 主题 - Default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User</cp:lastModifiedBy>
  <cp:revision>326</cp:revision>
  <dcterms:created xsi:type="dcterms:W3CDTF">2017-01-09T09:44:00Z</dcterms:created>
  <dcterms:modified xsi:type="dcterms:W3CDTF">2019-11-07T12:22:41Z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